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9" r:id="rId3"/>
    <p:sldId id="294" r:id="rId4"/>
    <p:sldId id="306" r:id="rId5"/>
    <p:sldId id="325" r:id="rId6"/>
    <p:sldId id="326" r:id="rId7"/>
    <p:sldId id="327" r:id="rId8"/>
    <p:sldId id="328" r:id="rId9"/>
    <p:sldId id="330" r:id="rId10"/>
    <p:sldId id="331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sho@mvd.biglobe.ne.jp" initials="k" lastIdx="2" clrIdx="0">
    <p:extLst>
      <p:ext uri="{19B8F6BF-5375-455C-9EA6-DF929625EA0E}">
        <p15:presenceInfo xmlns:p15="http://schemas.microsoft.com/office/powerpoint/2012/main" userId="1e68aae14a43c5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84" autoAdjust="0"/>
    <p:restoredTop sz="71803" autoAdjust="0"/>
  </p:normalViewPr>
  <p:slideViewPr>
    <p:cSldViewPr snapToGrid="0">
      <p:cViewPr varScale="1">
        <p:scale>
          <a:sx n="67" d="100"/>
          <a:sy n="67" d="100"/>
        </p:scale>
        <p:origin x="726" y="36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83527-E690-43E5-9DF2-71CF77D0BA79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1B231-7F6A-4C7F-8E1C-2439C842C6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144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読みます。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4573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読みます。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2216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この歌は、どんな歌でしょう。次のなかから選びます。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0159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2</a:t>
            </a:r>
            <a:r>
              <a:rPr kumimoji="1" lang="ja-JP" altLang="en-US" dirty="0"/>
              <a:t>番の、恋の歌です。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1595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作者は男性、女性どちらでしょう。</a:t>
            </a:r>
            <a:endParaRPr kumimoji="1" lang="en-US" altLang="ja-JP" dirty="0"/>
          </a:p>
          <a:p>
            <a:r>
              <a:rPr kumimoji="1" lang="ja-JP" altLang="en-US" dirty="0"/>
              <a:t>これは、男性なのですね。「左京大夫道雅」といいます。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8684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では、作者と相手の女性はどんな関係でしょう。次の中から選びます。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6172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「思ひ絶えなむ」とあります。これは、思いが絶えてしまうという言いで、「あきらめる」という意味になります。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48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訳を読んでみましょう。</a:t>
            </a:r>
            <a:endParaRPr kumimoji="1" lang="en-US" altLang="ja-JP" dirty="0"/>
          </a:p>
          <a:p>
            <a:r>
              <a:rPr kumimoji="1" lang="ja-JP" altLang="en-US" dirty="0"/>
              <a:t>「あきらめる」ということを伝えることすら、直接伝えるすべはないということなのですね。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6958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この歌を歌った背景に、何があったのかを見てみましょう。　左京大分道雅です。彼には、好きな人がいました。当子内親王という人です。お父さんが三条天皇なので、当子内親王は天皇家の一員だったのですね。許されざる恋でした。</a:t>
            </a:r>
            <a:endParaRPr kumimoji="1" lang="en-US" altLang="ja-JP" dirty="0"/>
          </a:p>
          <a:p>
            <a:r>
              <a:rPr kumimoji="1" lang="ja-JP" altLang="en-US" dirty="0"/>
              <a:t>けれどもあきらめきれず、二人はかくれて付き合っていたのです。ところがそのことが父親にばれ、二人は引き裂かれてしまいました。失意の道雅は、会えない思いを何とか伝えられないかとこの歌を作ったので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614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26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0329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2301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33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949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226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458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31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612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606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942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10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おも</a:t>
            </a:r>
            <a:r>
              <a:rPr kumimoji="1" lang="ja-JP" altLang="en-US" dirty="0" err="1"/>
              <a:t>しろ</a:t>
            </a:r>
            <a:r>
              <a:rPr kumimoji="1" lang="ja-JP" altLang="en-US" dirty="0"/>
              <a:t>百人一首授業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/>
              <a:t>６３（橙⑧）　</a:t>
            </a:r>
            <a:r>
              <a:rPr lang="ja-JP" altLang="en-US" dirty="0"/>
              <a:t>今</a:t>
            </a:r>
            <a:r>
              <a:rPr lang="ja-JP" altLang="en-US"/>
              <a:t>はただ～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4864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61027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いまはただ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おもひたえなむ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とばかりを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ひとづてならで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いふよしもがな</a:t>
            </a:r>
            <a:endParaRPr kumimoji="1" lang="en-US" altLang="ja-JP" sz="6000" dirty="0"/>
          </a:p>
        </p:txBody>
      </p:sp>
    </p:spTree>
    <p:extLst>
      <p:ext uri="{BB962C8B-B14F-4D97-AF65-F5344CB8AC3E}">
        <p14:creationId xmlns:p14="http://schemas.microsoft.com/office/powerpoint/2010/main" val="1969433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57439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い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お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と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ひ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い</a:t>
            </a:r>
            <a:endParaRPr lang="en-US" altLang="ja-JP" sz="6000" dirty="0"/>
          </a:p>
        </p:txBody>
      </p:sp>
    </p:spTree>
    <p:extLst>
      <p:ext uri="{BB962C8B-B14F-4D97-AF65-F5344CB8AC3E}">
        <p14:creationId xmlns:p14="http://schemas.microsoft.com/office/powerpoint/2010/main" val="438501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015706" y="599215"/>
            <a:ext cx="4801314" cy="61629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今</a:t>
            </a:r>
            <a:r>
              <a:rPr kumimoji="1" lang="ja-JP" altLang="en-US" sz="6000" dirty="0"/>
              <a:t>はただ</a:t>
            </a:r>
            <a:endParaRPr kumimoji="1" lang="en-US" altLang="ja-JP" sz="6000" dirty="0"/>
          </a:p>
          <a:p>
            <a:r>
              <a:rPr lang="ja-JP" altLang="en-US" sz="6000" dirty="0"/>
              <a:t>思ひたえなむ</a:t>
            </a:r>
            <a:endParaRPr lang="en-US" altLang="ja-JP" sz="6000" dirty="0"/>
          </a:p>
          <a:p>
            <a:r>
              <a:rPr lang="ja-JP" altLang="en-US" sz="6000" dirty="0"/>
              <a:t>とばかりを</a:t>
            </a:r>
            <a:endParaRPr lang="en-US" altLang="ja-JP" sz="6000" dirty="0"/>
          </a:p>
          <a:p>
            <a:r>
              <a:rPr lang="ja-JP" altLang="en-US" sz="6000" dirty="0"/>
              <a:t>人づてならで</a:t>
            </a:r>
            <a:endParaRPr lang="en-US" altLang="ja-JP" sz="6000" dirty="0"/>
          </a:p>
          <a:p>
            <a:r>
              <a:rPr lang="ja-JP" altLang="en-US" sz="6000" dirty="0"/>
              <a:t>言ふよしもがな</a:t>
            </a:r>
            <a:endParaRPr lang="en-US" altLang="ja-JP" sz="60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99C8E15-EBBB-4E8F-84FE-AB0BFDB92837}"/>
              </a:ext>
            </a:extLst>
          </p:cNvPr>
          <p:cNvSpPr txBox="1"/>
          <p:nvPr/>
        </p:nvSpPr>
        <p:spPr>
          <a:xfrm>
            <a:off x="5264485" y="109519"/>
            <a:ext cx="615553" cy="6474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どんな歌でしょう。</a:t>
            </a:r>
            <a:endParaRPr lang="en-US" altLang="ja-JP" sz="2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CE4958-FE0B-4DF8-9E1B-D2ABD3FA1FFE}"/>
              </a:ext>
            </a:extLst>
          </p:cNvPr>
          <p:cNvSpPr txBox="1"/>
          <p:nvPr/>
        </p:nvSpPr>
        <p:spPr>
          <a:xfrm>
            <a:off x="1465026" y="565454"/>
            <a:ext cx="3262432" cy="61629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4000" dirty="0"/>
              <a:t>①季節の歌</a:t>
            </a:r>
            <a:endParaRPr kumimoji="1" lang="en-US" altLang="ja-JP" sz="4000" dirty="0"/>
          </a:p>
          <a:p>
            <a:endParaRPr lang="en-US" altLang="ja-JP" sz="4000" dirty="0"/>
          </a:p>
          <a:p>
            <a:r>
              <a:rPr kumimoji="1" lang="ja-JP" altLang="en-US" sz="4000" dirty="0"/>
              <a:t>②恋の歌</a:t>
            </a:r>
            <a:endParaRPr kumimoji="1" lang="en-US" altLang="ja-JP" sz="4000" dirty="0"/>
          </a:p>
          <a:p>
            <a:endParaRPr lang="en-US" altLang="ja-JP" sz="4000" dirty="0"/>
          </a:p>
          <a:p>
            <a:r>
              <a:rPr kumimoji="1" lang="ja-JP" altLang="en-US" sz="4000" dirty="0"/>
              <a:t>③その他</a:t>
            </a:r>
            <a:endParaRPr kumimoji="1" lang="en-US" altLang="ja-JP" sz="3600" dirty="0"/>
          </a:p>
        </p:txBody>
      </p:sp>
    </p:spTree>
    <p:extLst>
      <p:ext uri="{BB962C8B-B14F-4D97-AF65-F5344CB8AC3E}">
        <p14:creationId xmlns:p14="http://schemas.microsoft.com/office/powerpoint/2010/main" val="232928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015706" y="599215"/>
            <a:ext cx="4801314" cy="61629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今</a:t>
            </a:r>
            <a:r>
              <a:rPr kumimoji="1" lang="ja-JP" altLang="en-US" sz="6000" dirty="0"/>
              <a:t>はただ</a:t>
            </a:r>
            <a:endParaRPr kumimoji="1" lang="en-US" altLang="ja-JP" sz="6000" dirty="0"/>
          </a:p>
          <a:p>
            <a:r>
              <a:rPr lang="ja-JP" altLang="en-US" sz="6000" dirty="0"/>
              <a:t>思ひたえなむ</a:t>
            </a:r>
            <a:endParaRPr lang="en-US" altLang="ja-JP" sz="6000" dirty="0"/>
          </a:p>
          <a:p>
            <a:r>
              <a:rPr lang="ja-JP" altLang="en-US" sz="6000" dirty="0"/>
              <a:t>とばかりを</a:t>
            </a:r>
            <a:endParaRPr lang="en-US" altLang="ja-JP" sz="6000" dirty="0"/>
          </a:p>
          <a:p>
            <a:r>
              <a:rPr lang="ja-JP" altLang="en-US" sz="6000" dirty="0"/>
              <a:t>人づてならで</a:t>
            </a:r>
            <a:endParaRPr lang="en-US" altLang="ja-JP" sz="6000" dirty="0"/>
          </a:p>
          <a:p>
            <a:r>
              <a:rPr lang="ja-JP" altLang="en-US" sz="6000" dirty="0"/>
              <a:t>言ふよしもがな</a:t>
            </a:r>
            <a:endParaRPr lang="en-US" altLang="ja-JP" sz="60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99C8E15-EBBB-4E8F-84FE-AB0BFDB92837}"/>
              </a:ext>
            </a:extLst>
          </p:cNvPr>
          <p:cNvSpPr txBox="1"/>
          <p:nvPr/>
        </p:nvSpPr>
        <p:spPr>
          <a:xfrm>
            <a:off x="5264485" y="109519"/>
            <a:ext cx="615553" cy="6474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どんな歌でしょう。</a:t>
            </a:r>
            <a:endParaRPr lang="en-US" altLang="ja-JP" sz="2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CE4958-FE0B-4DF8-9E1B-D2ABD3FA1FFE}"/>
              </a:ext>
            </a:extLst>
          </p:cNvPr>
          <p:cNvSpPr txBox="1"/>
          <p:nvPr/>
        </p:nvSpPr>
        <p:spPr>
          <a:xfrm>
            <a:off x="1465026" y="565454"/>
            <a:ext cx="3262432" cy="61629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4000" dirty="0"/>
              <a:t>①季節の歌</a:t>
            </a:r>
            <a:endParaRPr kumimoji="1" lang="en-US" altLang="ja-JP" sz="4000" dirty="0"/>
          </a:p>
          <a:p>
            <a:endParaRPr lang="en-US" altLang="ja-JP" sz="4000" dirty="0"/>
          </a:p>
          <a:p>
            <a:r>
              <a:rPr kumimoji="1" lang="ja-JP" altLang="en-US" sz="4000" dirty="0">
                <a:solidFill>
                  <a:srgbClr val="FF0000"/>
                </a:solidFill>
              </a:rPr>
              <a:t>②恋の歌</a:t>
            </a:r>
            <a:endParaRPr kumimoji="1" lang="en-US" altLang="ja-JP" sz="4000" dirty="0">
              <a:solidFill>
                <a:srgbClr val="FF0000"/>
              </a:solidFill>
            </a:endParaRPr>
          </a:p>
          <a:p>
            <a:endParaRPr lang="en-US" altLang="ja-JP" sz="4000" dirty="0"/>
          </a:p>
          <a:p>
            <a:r>
              <a:rPr kumimoji="1" lang="ja-JP" altLang="en-US" sz="4000" dirty="0"/>
              <a:t>③その他</a:t>
            </a:r>
            <a:endParaRPr kumimoji="1" lang="en-US" altLang="ja-JP" sz="3600" dirty="0"/>
          </a:p>
        </p:txBody>
      </p:sp>
    </p:spTree>
    <p:extLst>
      <p:ext uri="{BB962C8B-B14F-4D97-AF65-F5344CB8AC3E}">
        <p14:creationId xmlns:p14="http://schemas.microsoft.com/office/powerpoint/2010/main" val="1805991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015706" y="599215"/>
            <a:ext cx="4801314" cy="61629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今</a:t>
            </a:r>
            <a:r>
              <a:rPr kumimoji="1" lang="ja-JP" altLang="en-US" sz="6000" dirty="0"/>
              <a:t>はただ</a:t>
            </a:r>
            <a:endParaRPr kumimoji="1" lang="en-US" altLang="ja-JP" sz="6000" dirty="0"/>
          </a:p>
          <a:p>
            <a:r>
              <a:rPr lang="ja-JP" altLang="en-US" sz="6000" dirty="0"/>
              <a:t>思ひたえなむ</a:t>
            </a:r>
            <a:endParaRPr lang="en-US" altLang="ja-JP" sz="6000" dirty="0"/>
          </a:p>
          <a:p>
            <a:r>
              <a:rPr lang="ja-JP" altLang="en-US" sz="6000" dirty="0"/>
              <a:t>とばかりを</a:t>
            </a:r>
            <a:endParaRPr lang="en-US" altLang="ja-JP" sz="6000" dirty="0"/>
          </a:p>
          <a:p>
            <a:r>
              <a:rPr lang="ja-JP" altLang="en-US" sz="6000" dirty="0"/>
              <a:t>人づてならで</a:t>
            </a:r>
            <a:endParaRPr lang="en-US" altLang="ja-JP" sz="6000" dirty="0"/>
          </a:p>
          <a:p>
            <a:r>
              <a:rPr lang="ja-JP" altLang="en-US" sz="6000" dirty="0"/>
              <a:t>言ふよしもがな</a:t>
            </a:r>
            <a:endParaRPr lang="en-US" altLang="ja-JP" sz="60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99C8E15-EBBB-4E8F-84FE-AB0BFDB92837}"/>
              </a:ext>
            </a:extLst>
          </p:cNvPr>
          <p:cNvSpPr txBox="1"/>
          <p:nvPr/>
        </p:nvSpPr>
        <p:spPr>
          <a:xfrm>
            <a:off x="5264485" y="109519"/>
            <a:ext cx="615553" cy="6474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作者は男性、女性どちらでしょう。</a:t>
            </a:r>
            <a:endParaRPr lang="en-US" altLang="ja-JP" sz="2800" dirty="0"/>
          </a:p>
        </p:txBody>
      </p:sp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93318C3D-E441-40C5-9892-B42C06AC8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855" y="1255293"/>
            <a:ext cx="2765102" cy="375770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5450552-4A4E-4E9D-B6ED-F9E6EC624A2A}"/>
              </a:ext>
            </a:extLst>
          </p:cNvPr>
          <p:cNvSpPr txBox="1"/>
          <p:nvPr/>
        </p:nvSpPr>
        <p:spPr>
          <a:xfrm>
            <a:off x="1374980" y="544807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/>
              <a:t>左京大夫道雅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7684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015706" y="618726"/>
            <a:ext cx="4801314" cy="61434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今</a:t>
            </a:r>
            <a:r>
              <a:rPr kumimoji="1" lang="ja-JP" altLang="en-US" sz="6000" dirty="0"/>
              <a:t>はただ</a:t>
            </a:r>
            <a:endParaRPr kumimoji="1" lang="en-US" altLang="ja-JP" sz="6000" dirty="0"/>
          </a:p>
          <a:p>
            <a:r>
              <a:rPr lang="ja-JP" altLang="en-US" sz="6000" dirty="0"/>
              <a:t>思ひたえなむ</a:t>
            </a:r>
            <a:endParaRPr lang="en-US" altLang="ja-JP" sz="6000" dirty="0"/>
          </a:p>
          <a:p>
            <a:r>
              <a:rPr lang="ja-JP" altLang="en-US" sz="6000" dirty="0"/>
              <a:t>とばかりを</a:t>
            </a:r>
            <a:endParaRPr lang="en-US" altLang="ja-JP" sz="6000" dirty="0"/>
          </a:p>
          <a:p>
            <a:r>
              <a:rPr lang="ja-JP" altLang="en-US" sz="6000" dirty="0"/>
              <a:t>人づてならで</a:t>
            </a:r>
            <a:endParaRPr lang="en-US" altLang="ja-JP" sz="6000" dirty="0"/>
          </a:p>
          <a:p>
            <a:r>
              <a:rPr lang="ja-JP" altLang="en-US" sz="6000" dirty="0"/>
              <a:t>言ふよしもがな</a:t>
            </a:r>
            <a:endParaRPr lang="en-US" altLang="ja-JP" sz="60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99C8E15-EBBB-4E8F-84FE-AB0BFDB92837}"/>
              </a:ext>
            </a:extLst>
          </p:cNvPr>
          <p:cNvSpPr txBox="1"/>
          <p:nvPr/>
        </p:nvSpPr>
        <p:spPr>
          <a:xfrm>
            <a:off x="5264485" y="109519"/>
            <a:ext cx="615553" cy="6474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作者と相手の女性はどんな関係でしょう。</a:t>
            </a:r>
            <a:endParaRPr lang="en-US" altLang="ja-JP" sz="2800" dirty="0"/>
          </a:p>
        </p:txBody>
      </p:sp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93318C3D-E441-40C5-9892-B42C06AC8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705" y="433976"/>
            <a:ext cx="1340650" cy="182190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A710DF7-58F7-4CEC-B61C-BCDBDC55C98F}"/>
              </a:ext>
            </a:extLst>
          </p:cNvPr>
          <p:cNvSpPr txBox="1"/>
          <p:nvPr/>
        </p:nvSpPr>
        <p:spPr>
          <a:xfrm>
            <a:off x="1471007" y="2431099"/>
            <a:ext cx="3139321" cy="417197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3200" dirty="0"/>
              <a:t>①作者がただおもいを</a:t>
            </a:r>
            <a:endParaRPr kumimoji="1" lang="en-US" altLang="ja-JP" sz="3200" dirty="0"/>
          </a:p>
          <a:p>
            <a:r>
              <a:rPr lang="ja-JP" altLang="en-US" sz="3200" dirty="0"/>
              <a:t>　　</a:t>
            </a:r>
            <a:r>
              <a:rPr kumimoji="1" lang="ja-JP" altLang="en-US" sz="3200" dirty="0"/>
              <a:t>よせているだけ</a:t>
            </a:r>
            <a:endParaRPr kumimoji="1" lang="en-US" altLang="ja-JP" sz="3200" dirty="0"/>
          </a:p>
          <a:p>
            <a:endParaRPr lang="en-US" altLang="ja-JP" sz="3200" dirty="0"/>
          </a:p>
          <a:p>
            <a:r>
              <a:rPr kumimoji="1" lang="ja-JP" altLang="en-US" sz="3200" dirty="0"/>
              <a:t>②仲の良い恋人同士</a:t>
            </a:r>
            <a:endParaRPr kumimoji="1" lang="en-US" altLang="ja-JP" sz="3200" dirty="0"/>
          </a:p>
          <a:p>
            <a:endParaRPr lang="en-US" altLang="ja-JP" sz="3200" dirty="0"/>
          </a:p>
          <a:p>
            <a:r>
              <a:rPr kumimoji="1" lang="ja-JP" altLang="en-US" sz="3200" dirty="0"/>
              <a:t>③別れそうな恋人同士</a:t>
            </a:r>
          </a:p>
        </p:txBody>
      </p:sp>
    </p:spTree>
    <p:extLst>
      <p:ext uri="{BB962C8B-B14F-4D97-AF65-F5344CB8AC3E}">
        <p14:creationId xmlns:p14="http://schemas.microsoft.com/office/powerpoint/2010/main" val="89008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015706" y="618726"/>
            <a:ext cx="4801314" cy="61434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今</a:t>
            </a:r>
            <a:r>
              <a:rPr kumimoji="1" lang="ja-JP" altLang="en-US" sz="6000" dirty="0"/>
              <a:t>はただ</a:t>
            </a:r>
            <a:endParaRPr kumimoji="1" lang="en-US" altLang="ja-JP" sz="6000" dirty="0"/>
          </a:p>
          <a:p>
            <a:r>
              <a:rPr lang="ja-JP" altLang="en-US" sz="6000" dirty="0">
                <a:solidFill>
                  <a:srgbClr val="FF0000"/>
                </a:solidFill>
              </a:rPr>
              <a:t>思ひたえなむ</a:t>
            </a:r>
            <a:endParaRPr lang="en-US" altLang="ja-JP" sz="6000" dirty="0">
              <a:solidFill>
                <a:srgbClr val="FF0000"/>
              </a:solidFill>
            </a:endParaRPr>
          </a:p>
          <a:p>
            <a:r>
              <a:rPr lang="ja-JP" altLang="en-US" sz="6000" dirty="0"/>
              <a:t>とばかりを</a:t>
            </a:r>
            <a:endParaRPr lang="en-US" altLang="ja-JP" sz="6000" dirty="0"/>
          </a:p>
          <a:p>
            <a:r>
              <a:rPr lang="ja-JP" altLang="en-US" sz="6000" dirty="0"/>
              <a:t>人づてならで</a:t>
            </a:r>
            <a:endParaRPr lang="en-US" altLang="ja-JP" sz="6000" dirty="0"/>
          </a:p>
          <a:p>
            <a:r>
              <a:rPr lang="ja-JP" altLang="en-US" sz="6000" dirty="0"/>
              <a:t>言ふよしもがな</a:t>
            </a:r>
            <a:endParaRPr lang="en-US" altLang="ja-JP" sz="60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99C8E15-EBBB-4E8F-84FE-AB0BFDB92837}"/>
              </a:ext>
            </a:extLst>
          </p:cNvPr>
          <p:cNvSpPr txBox="1"/>
          <p:nvPr/>
        </p:nvSpPr>
        <p:spPr>
          <a:xfrm>
            <a:off x="5264485" y="109519"/>
            <a:ext cx="615553" cy="6474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作者と相手の女性はどんな関係でしょう。</a:t>
            </a:r>
            <a:endParaRPr lang="en-US" altLang="ja-JP" sz="28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A710DF7-58F7-4CEC-B61C-BCDBDC55C98F}"/>
              </a:ext>
            </a:extLst>
          </p:cNvPr>
          <p:cNvSpPr txBox="1"/>
          <p:nvPr/>
        </p:nvSpPr>
        <p:spPr>
          <a:xfrm>
            <a:off x="1886446" y="1029384"/>
            <a:ext cx="2154436" cy="35788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ja-JP" altLang="en-US" sz="3200" dirty="0"/>
              <a:t>思ひたえなむ</a:t>
            </a:r>
            <a:endParaRPr lang="en-US" altLang="ja-JP" sz="3200" dirty="0"/>
          </a:p>
          <a:p>
            <a:r>
              <a:rPr kumimoji="1" lang="ja-JP" altLang="en-US" sz="3200" dirty="0"/>
              <a:t>　　　　↓</a:t>
            </a:r>
            <a:endParaRPr kumimoji="1" lang="en-US" altLang="ja-JP" sz="3200" dirty="0"/>
          </a:p>
          <a:p>
            <a:r>
              <a:rPr lang="ja-JP" altLang="en-US" sz="3200" dirty="0"/>
              <a:t>思いが絶えてしまう</a:t>
            </a:r>
            <a:endParaRPr lang="en-US" altLang="ja-JP" sz="3200" dirty="0"/>
          </a:p>
          <a:p>
            <a:r>
              <a:rPr kumimoji="1" lang="ja-JP" altLang="en-US" sz="3200" dirty="0"/>
              <a:t>　</a:t>
            </a:r>
            <a:r>
              <a:rPr lang="ja-JP" altLang="en-US" sz="3200" dirty="0"/>
              <a:t>（あきらめる）</a:t>
            </a:r>
            <a:endParaRPr kumimoji="1"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146739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015706" y="618726"/>
            <a:ext cx="4801314" cy="61434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今</a:t>
            </a:r>
            <a:r>
              <a:rPr kumimoji="1" lang="ja-JP" altLang="en-US" sz="6000" dirty="0"/>
              <a:t>はただ</a:t>
            </a:r>
            <a:endParaRPr kumimoji="1" lang="en-US" altLang="ja-JP" sz="6000" dirty="0"/>
          </a:p>
          <a:p>
            <a:r>
              <a:rPr lang="ja-JP" altLang="en-US" sz="6000" dirty="0"/>
              <a:t>思ひたえなむ</a:t>
            </a:r>
            <a:endParaRPr lang="en-US" altLang="ja-JP" sz="6000" dirty="0"/>
          </a:p>
          <a:p>
            <a:r>
              <a:rPr lang="ja-JP" altLang="en-US" sz="6000" dirty="0"/>
              <a:t>とばかりを</a:t>
            </a:r>
            <a:endParaRPr lang="en-US" altLang="ja-JP" sz="6000" dirty="0"/>
          </a:p>
          <a:p>
            <a:r>
              <a:rPr lang="ja-JP" altLang="en-US" sz="6000" dirty="0"/>
              <a:t>人づてならで</a:t>
            </a:r>
            <a:endParaRPr lang="en-US" altLang="ja-JP" sz="6000" dirty="0"/>
          </a:p>
          <a:p>
            <a:r>
              <a:rPr lang="ja-JP" altLang="en-US" sz="6000" dirty="0"/>
              <a:t>言ふよしもがな</a:t>
            </a:r>
            <a:endParaRPr lang="en-US" altLang="ja-JP" sz="60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99C8E15-EBBB-4E8F-84FE-AB0BFDB92837}"/>
              </a:ext>
            </a:extLst>
          </p:cNvPr>
          <p:cNvSpPr txBox="1"/>
          <p:nvPr/>
        </p:nvSpPr>
        <p:spPr>
          <a:xfrm>
            <a:off x="3630761" y="93093"/>
            <a:ext cx="1477328" cy="64746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今はただ、「あなたのことをあきらめよう」という言葉すら、人づてではない伝え方で伝える方法はないのだろうか。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350817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小野小町のイラスト">
            <a:extLst>
              <a:ext uri="{FF2B5EF4-FFF2-40B4-BE49-F238E27FC236}">
                <a16:creationId xmlns:a16="http://schemas.microsoft.com/office/drawing/2014/main" id="{12AE3C83-E6C9-465C-8CF4-5BECA7762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4890" y="3447823"/>
            <a:ext cx="2507754" cy="243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FCFEBC0-855D-44AA-AFF1-A1914A5F2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5286" y="2799315"/>
            <a:ext cx="2401641" cy="278564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0E2B378-1BE4-4E53-B4B5-3C167EB98979}"/>
              </a:ext>
            </a:extLst>
          </p:cNvPr>
          <p:cNvSpPr txBox="1"/>
          <p:nvPr/>
        </p:nvSpPr>
        <p:spPr>
          <a:xfrm>
            <a:off x="7616992" y="5913486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/>
              <a:t>左京大夫道雅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A1D9961-1B71-4017-94BA-47763560DE7F}"/>
              </a:ext>
            </a:extLst>
          </p:cNvPr>
          <p:cNvSpPr txBox="1"/>
          <p:nvPr/>
        </p:nvSpPr>
        <p:spPr>
          <a:xfrm>
            <a:off x="2205810" y="5913486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dirty="0"/>
              <a:t>当子</a:t>
            </a:r>
            <a:r>
              <a:rPr kumimoji="1" lang="ja-JP" altLang="en-US" sz="4000" dirty="0"/>
              <a:t>内親王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01DEEFB-C119-449B-BC66-24CF9A58EC29}"/>
              </a:ext>
            </a:extLst>
          </p:cNvPr>
          <p:cNvSpPr/>
          <p:nvPr/>
        </p:nvSpPr>
        <p:spPr>
          <a:xfrm>
            <a:off x="4955281" y="4365815"/>
            <a:ext cx="3323598" cy="24451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8" name="Picture 4" descr="源頼朝の似顔絵イラスト">
            <a:extLst>
              <a:ext uri="{FF2B5EF4-FFF2-40B4-BE49-F238E27FC236}">
                <a16:creationId xmlns:a16="http://schemas.microsoft.com/office/drawing/2014/main" id="{B787B6DD-1283-427E-8E14-4BD60463D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850" y="243485"/>
            <a:ext cx="2011201" cy="201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F87A9CE-D690-4F01-A199-38D6DAC2502F}"/>
              </a:ext>
            </a:extLst>
          </p:cNvPr>
          <p:cNvSpPr txBox="1"/>
          <p:nvPr/>
        </p:nvSpPr>
        <p:spPr>
          <a:xfrm>
            <a:off x="2708640" y="227811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三条天皇</a:t>
            </a:r>
            <a:endParaRPr kumimoji="1" lang="ja-JP" altLang="en-US" sz="40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28EB03B-2373-4970-BC41-2093D7206563}"/>
              </a:ext>
            </a:extLst>
          </p:cNvPr>
          <p:cNvSpPr/>
          <p:nvPr/>
        </p:nvSpPr>
        <p:spPr>
          <a:xfrm rot="5400000">
            <a:off x="2824784" y="3136888"/>
            <a:ext cx="980963" cy="11522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矢印: 折線 6">
            <a:extLst>
              <a:ext uri="{FF2B5EF4-FFF2-40B4-BE49-F238E27FC236}">
                <a16:creationId xmlns:a16="http://schemas.microsoft.com/office/drawing/2014/main" id="{A848E52E-2749-48F8-8A8F-10956D9B238C}"/>
              </a:ext>
            </a:extLst>
          </p:cNvPr>
          <p:cNvSpPr/>
          <p:nvPr/>
        </p:nvSpPr>
        <p:spPr>
          <a:xfrm rot="5400000">
            <a:off x="4558364" y="1738046"/>
            <a:ext cx="2653021" cy="2401642"/>
          </a:xfrm>
          <a:prstGeom prst="bentArrow">
            <a:avLst>
              <a:gd name="adj1" fmla="val 9210"/>
              <a:gd name="adj2" fmla="val 13293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稲妻 7">
            <a:extLst>
              <a:ext uri="{FF2B5EF4-FFF2-40B4-BE49-F238E27FC236}">
                <a16:creationId xmlns:a16="http://schemas.microsoft.com/office/drawing/2014/main" id="{39646507-CC71-490A-B090-8E2C2DEE58BE}"/>
              </a:ext>
            </a:extLst>
          </p:cNvPr>
          <p:cNvSpPr/>
          <p:nvPr/>
        </p:nvSpPr>
        <p:spPr>
          <a:xfrm>
            <a:off x="6211897" y="3898686"/>
            <a:ext cx="810366" cy="1346958"/>
          </a:xfrm>
          <a:prstGeom prst="lightningBol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0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9" grpId="0"/>
      <p:bldP spid="10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47722</TotalTime>
  <Words>528</Words>
  <Application>Microsoft Office PowerPoint</Application>
  <PresentationFormat>ワイド画面</PresentationFormat>
  <Paragraphs>101</Paragraphs>
  <Slides>10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テーマ</vt:lpstr>
      <vt:lpstr>おもしろ百人一首授業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おもしろ百人一首授業</dc:title>
  <dc:creator>kosho@mvd.biglobe.ne.jp</dc:creator>
  <cp:lastModifiedBy>溝口 佳成</cp:lastModifiedBy>
  <cp:revision>33</cp:revision>
  <dcterms:created xsi:type="dcterms:W3CDTF">2018-06-09T11:59:33Z</dcterms:created>
  <dcterms:modified xsi:type="dcterms:W3CDTF">2022-01-06T06:38:56Z</dcterms:modified>
</cp:coreProperties>
</file>